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2" r:id="rId1"/>
  </p:sldMasterIdLst>
  <p:sldIdLst>
    <p:sldId id="271" r:id="rId2"/>
    <p:sldId id="257" r:id="rId3"/>
    <p:sldId id="269" r:id="rId4"/>
    <p:sldId id="270" r:id="rId5"/>
    <p:sldId id="275" r:id="rId6"/>
    <p:sldId id="259" r:id="rId7"/>
    <p:sldId id="272" r:id="rId8"/>
    <p:sldId id="273" r:id="rId9"/>
    <p:sldId id="261" r:id="rId10"/>
    <p:sldId id="260" r:id="rId11"/>
    <p:sldId id="274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6" autoAdjust="0"/>
    <p:restoredTop sz="94218" autoAdjust="0"/>
  </p:normalViewPr>
  <p:slideViewPr>
    <p:cSldViewPr snapToGrid="0">
      <p:cViewPr varScale="1">
        <p:scale>
          <a:sx n="120" d="100"/>
          <a:sy n="120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69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73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56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4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26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53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70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76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07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75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7C08B69-E3D8-4C50-B3BF-9CF3953258D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4D7BF51-EA8A-4419-89D6-A1CFD438A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51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3" r:id="rId1"/>
    <p:sldLayoutId id="2147484724" r:id="rId2"/>
    <p:sldLayoutId id="2147484725" r:id="rId3"/>
    <p:sldLayoutId id="2147484726" r:id="rId4"/>
    <p:sldLayoutId id="2147484727" r:id="rId5"/>
    <p:sldLayoutId id="2147484728" r:id="rId6"/>
    <p:sldLayoutId id="2147484729" r:id="rId7"/>
    <p:sldLayoutId id="2147484730" r:id="rId8"/>
    <p:sldLayoutId id="2147484731" r:id="rId9"/>
    <p:sldLayoutId id="2147484732" r:id="rId10"/>
    <p:sldLayoutId id="2147484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41CC6-7D8E-489F-940A-9A080786F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04"/>
          <a:stretch/>
        </p:blipFill>
        <p:spPr>
          <a:xfrm>
            <a:off x="1848678" y="1365029"/>
            <a:ext cx="8494643" cy="3684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5C9F4F-7303-4811-9D89-10643F615D60}"/>
              </a:ext>
            </a:extLst>
          </p:cNvPr>
          <p:cNvSpPr txBox="1"/>
          <p:nvPr/>
        </p:nvSpPr>
        <p:spPr>
          <a:xfrm>
            <a:off x="1848678" y="569843"/>
            <a:ext cx="8169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FIFA WORLD CUP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6A469A-C640-4441-8CD8-0A483EB71E3F}"/>
              </a:ext>
            </a:extLst>
          </p:cNvPr>
          <p:cNvCxnSpPr/>
          <p:nvPr/>
        </p:nvCxnSpPr>
        <p:spPr>
          <a:xfrm>
            <a:off x="1848678" y="5572483"/>
            <a:ext cx="8494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91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B31BF-4769-4B9B-8BFA-C6AF9D57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01" y="1315841"/>
            <a:ext cx="3544699" cy="4226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C53D99-5F9A-4027-B56E-CB666576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21" y="1315841"/>
            <a:ext cx="3544698" cy="4226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F44F9-F30C-4E5E-9296-5D001232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140" y="1315840"/>
            <a:ext cx="3544698" cy="4226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79C0BD22-1BEC-4635-892B-8B3DFDBA5DE7}"/>
              </a:ext>
            </a:extLst>
          </p:cNvPr>
          <p:cNvSpPr txBox="1">
            <a:spLocks/>
          </p:cNvSpPr>
          <p:nvPr/>
        </p:nvSpPr>
        <p:spPr>
          <a:xfrm>
            <a:off x="1158240" y="469911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Player Based On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8AC86-C90E-4E57-90B6-1E30CF98A21B}"/>
              </a:ext>
            </a:extLst>
          </p:cNvPr>
          <p:cNvSpPr txBox="1"/>
          <p:nvPr/>
        </p:nvSpPr>
        <p:spPr>
          <a:xfrm>
            <a:off x="1523799" y="5877657"/>
            <a:ext cx="133250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8E25E-5056-463E-9C09-17999FDA5C61}"/>
              </a:ext>
            </a:extLst>
          </p:cNvPr>
          <p:cNvSpPr txBox="1"/>
          <p:nvPr/>
        </p:nvSpPr>
        <p:spPr>
          <a:xfrm>
            <a:off x="5452212" y="5876401"/>
            <a:ext cx="145854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Nationality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56A74-776F-48AA-A285-DFBC2AB07942}"/>
              </a:ext>
            </a:extLst>
          </p:cNvPr>
          <p:cNvSpPr txBox="1"/>
          <p:nvPr/>
        </p:nvSpPr>
        <p:spPr>
          <a:xfrm>
            <a:off x="9506663" y="5876401"/>
            <a:ext cx="91965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2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0A4C3-EA48-4A11-9734-0C328157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0" y="1311239"/>
            <a:ext cx="5035414" cy="4593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45959C-DC29-4DA8-934D-6D0571EE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97" y="1311238"/>
            <a:ext cx="5142879" cy="4593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767F605C-F747-4EDD-B388-401ADFEE95C2}"/>
              </a:ext>
            </a:extLst>
          </p:cNvPr>
          <p:cNvSpPr txBox="1">
            <a:spLocks/>
          </p:cNvSpPr>
          <p:nvPr/>
        </p:nvSpPr>
        <p:spPr>
          <a:xfrm>
            <a:off x="1451237" y="3726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10 Players (Graphical Representation)</a:t>
            </a:r>
            <a:endParaRPr lang="en-IN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06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16F4B5-FA9E-4E46-9802-E76B7CDF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142" y="1046921"/>
            <a:ext cx="3808709" cy="5333859"/>
          </a:xfrm>
          <a:prstGeom prst="rect">
            <a:avLst/>
          </a:prstGeom>
        </p:spPr>
      </p:pic>
      <p:sp>
        <p:nvSpPr>
          <p:cNvPr id="12" name="Title 8">
            <a:extLst>
              <a:ext uri="{FF2B5EF4-FFF2-40B4-BE49-F238E27FC236}">
                <a16:creationId xmlns:a16="http://schemas.microsoft.com/office/drawing/2014/main" id="{12E466EF-F79B-4763-B1D5-1B6B6E96C9D1}"/>
              </a:ext>
            </a:extLst>
          </p:cNvPr>
          <p:cNvSpPr txBox="1">
            <a:spLocks/>
          </p:cNvSpPr>
          <p:nvPr/>
        </p:nvSpPr>
        <p:spPr>
          <a:xfrm>
            <a:off x="1359683" y="305755"/>
            <a:ext cx="9875520" cy="528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DREAM TEAM</a:t>
            </a:r>
            <a:endParaRPr lang="en-IN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4943E-5475-48DD-B790-5CAF805A4D97}"/>
              </a:ext>
            </a:extLst>
          </p:cNvPr>
          <p:cNvSpPr txBox="1"/>
          <p:nvPr/>
        </p:nvSpPr>
        <p:spPr>
          <a:xfrm>
            <a:off x="1041627" y="1284165"/>
            <a:ext cx="2615969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Best Striker : Ronald</a:t>
            </a:r>
            <a:r>
              <a:rPr lang="en-US" dirty="0"/>
              <a:t>o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5DE96-CC1B-4B4A-BF4A-57FE6D3F37B2}"/>
              </a:ext>
            </a:extLst>
          </p:cNvPr>
          <p:cNvSpPr txBox="1"/>
          <p:nvPr/>
        </p:nvSpPr>
        <p:spPr>
          <a:xfrm>
            <a:off x="743455" y="2072672"/>
            <a:ext cx="321231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Best Right Forward Striker: Messi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FF1AD-3060-4C13-8677-EA83EE571574}"/>
              </a:ext>
            </a:extLst>
          </p:cNvPr>
          <p:cNvSpPr txBox="1"/>
          <p:nvPr/>
        </p:nvSpPr>
        <p:spPr>
          <a:xfrm>
            <a:off x="743449" y="2949261"/>
            <a:ext cx="321231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Best Left Forward Striker: Dybala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86226-58B4-4516-88AF-EB33F465F0A4}"/>
              </a:ext>
            </a:extLst>
          </p:cNvPr>
          <p:cNvSpPr txBox="1"/>
          <p:nvPr/>
        </p:nvSpPr>
        <p:spPr>
          <a:xfrm>
            <a:off x="743449" y="3858965"/>
            <a:ext cx="321231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Best Center Midfielder: Thiago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B44EE-6F51-4921-9762-164E0F4BD68C}"/>
              </a:ext>
            </a:extLst>
          </p:cNvPr>
          <p:cNvSpPr txBox="1"/>
          <p:nvPr/>
        </p:nvSpPr>
        <p:spPr>
          <a:xfrm>
            <a:off x="743449" y="4813376"/>
            <a:ext cx="321231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Best Right Midfielder</a:t>
            </a:r>
            <a:r>
              <a:rPr lang="en-US" dirty="0"/>
              <a:t>: Gomez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6F854-71B9-42E3-893F-D247922021E0}"/>
              </a:ext>
            </a:extLst>
          </p:cNvPr>
          <p:cNvSpPr txBox="1"/>
          <p:nvPr/>
        </p:nvSpPr>
        <p:spPr>
          <a:xfrm>
            <a:off x="743449" y="5723080"/>
            <a:ext cx="321231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Best Left Midfielder</a:t>
            </a:r>
            <a:r>
              <a:rPr lang="en-US" dirty="0"/>
              <a:t>: Reus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524608-EBC9-4A69-9AE7-D2550BC29F25}"/>
              </a:ext>
            </a:extLst>
          </p:cNvPr>
          <p:cNvSpPr txBox="1"/>
          <p:nvPr/>
        </p:nvSpPr>
        <p:spPr>
          <a:xfrm>
            <a:off x="8555605" y="1705230"/>
            <a:ext cx="321231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Best Center Defender: </a:t>
            </a:r>
            <a:r>
              <a:rPr lang="en-US" sz="1600" dirty="0" err="1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Fabinho</a:t>
            </a:r>
            <a:endParaRPr lang="en-IN" sz="16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C62BDD-25C0-4CDF-962A-521A20A21C86}"/>
              </a:ext>
            </a:extLst>
          </p:cNvPr>
          <p:cNvSpPr txBox="1"/>
          <p:nvPr/>
        </p:nvSpPr>
        <p:spPr>
          <a:xfrm>
            <a:off x="8555603" y="2524789"/>
            <a:ext cx="321231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Best Right Defender: </a:t>
            </a:r>
            <a:r>
              <a:rPr lang="en-US" dirty="0" err="1"/>
              <a:t>Parolo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A9A6C7-8FD5-49E6-AABB-A95FCC47B741}"/>
              </a:ext>
            </a:extLst>
          </p:cNvPr>
          <p:cNvSpPr txBox="1"/>
          <p:nvPr/>
        </p:nvSpPr>
        <p:spPr>
          <a:xfrm>
            <a:off x="8555603" y="3415729"/>
            <a:ext cx="321231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Best Left Defender: Kante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6DE7D5-FE5E-42BE-B400-71039A03C7DC}"/>
              </a:ext>
            </a:extLst>
          </p:cNvPr>
          <p:cNvSpPr txBox="1"/>
          <p:nvPr/>
        </p:nvSpPr>
        <p:spPr>
          <a:xfrm>
            <a:off x="8555603" y="4156919"/>
            <a:ext cx="321231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Best </a:t>
            </a:r>
            <a:r>
              <a:rPr lang="en-US" dirty="0"/>
              <a:t>Center </a:t>
            </a:r>
            <a:r>
              <a:rPr lang="en-US"/>
              <a:t>Defender </a:t>
            </a:r>
            <a:r>
              <a:rPr lang="en-US" dirty="0"/>
              <a:t>: Griezmann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4D3610-1946-4FE2-8F6E-74E1D6BD69C7}"/>
              </a:ext>
            </a:extLst>
          </p:cNvPr>
          <p:cNvSpPr txBox="1"/>
          <p:nvPr/>
        </p:nvSpPr>
        <p:spPr>
          <a:xfrm>
            <a:off x="8555604" y="5220877"/>
            <a:ext cx="3212317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60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Best Goal Keeper: Gea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504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C9DA-66C6-44D5-95C2-F4001031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351" y="225287"/>
            <a:ext cx="9875520" cy="1046798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2060"/>
                </a:solidFill>
              </a:rPr>
              <a:t>CONCLUSION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4F0D17-C382-46A1-8838-A4CB3A3BF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26" y="1382864"/>
            <a:ext cx="4572000" cy="313124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94205-C04D-467F-BED9-D478F5D12C24}"/>
              </a:ext>
            </a:extLst>
          </p:cNvPr>
          <p:cNvSpPr txBox="1"/>
          <p:nvPr/>
        </p:nvSpPr>
        <p:spPr>
          <a:xfrm>
            <a:off x="755374" y="1382864"/>
            <a:ext cx="5340626" cy="461151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147 Countries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Player Representation (Nationality) –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Spain &gt; Brazil &gt;  Argentina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Player Representation  (Position) - 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Strikers &gt; Goalkeepers  &gt; Central Defenders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¾ th of the Players are Right Footed.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Youngest Player – M. De </a:t>
            </a:r>
            <a:r>
              <a:rPr lang="en-IN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Ligit</a:t>
            </a: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( 18 yrs. - Right Defender – Ajax Club)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Oldest Player – G. Buffon ( 40yrs – Goalkeeper – Paris Saint Germain)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Juventus – Highest Overall Rated Club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DA44F-E917-4B69-8B58-4180444CF7F3}"/>
              </a:ext>
            </a:extLst>
          </p:cNvPr>
          <p:cNvSpPr txBox="1"/>
          <p:nvPr/>
        </p:nvSpPr>
        <p:spPr>
          <a:xfrm>
            <a:off x="6864626" y="4719978"/>
            <a:ext cx="4572000" cy="12875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would benefit from the Analysis?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Managers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League Players</a:t>
            </a:r>
          </a:p>
        </p:txBody>
      </p:sp>
    </p:spTree>
    <p:extLst>
      <p:ext uri="{BB962C8B-B14F-4D97-AF65-F5344CB8AC3E}">
        <p14:creationId xmlns:p14="http://schemas.microsoft.com/office/powerpoint/2010/main" val="424124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E7ED-AA45-419D-93FE-20C91E5A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6" y="563134"/>
            <a:ext cx="9875520" cy="1356360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Biome Light (Body)"/>
              </a:rPr>
              <a:t>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01FBF-9DEE-433F-9D2C-7E7738BA3A8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21826" y="2157204"/>
            <a:ext cx="4346713" cy="301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 Introduction</a:t>
            </a:r>
          </a:p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Data Cleaning 	</a:t>
            </a:r>
          </a:p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Exploratory Analysis</a:t>
            </a:r>
          </a:p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Hidden Insights from the data</a:t>
            </a:r>
          </a:p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Dream Team Analysis</a:t>
            </a:r>
          </a:p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Conclusions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610F6-D7F4-4C7C-B07B-1D9496B3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3" y="1241314"/>
            <a:ext cx="6070826" cy="41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1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05AE-90C2-4053-818E-0994EA5D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64435"/>
            <a:ext cx="9875520" cy="82163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835C-8BE3-4F31-A2AC-BA147E31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227" y="1431235"/>
            <a:ext cx="4184374" cy="12854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>
                <a:solidFill>
                  <a:srgbClr val="002060"/>
                </a:solidFill>
              </a:rPr>
              <a:t>Fédération Internationale de Football Association [FIFA]</a:t>
            </a:r>
          </a:p>
          <a:p>
            <a:r>
              <a:rPr lang="en-US" dirty="0">
                <a:solidFill>
                  <a:srgbClr val="002060"/>
                </a:solidFill>
              </a:rPr>
              <a:t>Non-Profit Organization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DA49C8-2CC0-4082-908B-0CD1834AAC0D}"/>
              </a:ext>
            </a:extLst>
          </p:cNvPr>
          <p:cNvSpPr txBox="1">
            <a:spLocks/>
          </p:cNvSpPr>
          <p:nvPr/>
        </p:nvSpPr>
        <p:spPr>
          <a:xfrm>
            <a:off x="997227" y="2961861"/>
            <a:ext cx="4184374" cy="1285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2060"/>
                </a:solidFill>
              </a:rPr>
              <a:t>Problem Statement: </a:t>
            </a:r>
          </a:p>
          <a:p>
            <a:r>
              <a:rPr lang="en-IN" dirty="0">
                <a:solidFill>
                  <a:srgbClr val="002060"/>
                </a:solidFill>
              </a:rPr>
              <a:t>Analyse the dataset and identify the best players across different parameters.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08F6B4-9503-46D0-9718-F75B0B0294DE}"/>
              </a:ext>
            </a:extLst>
          </p:cNvPr>
          <p:cNvSpPr txBox="1">
            <a:spLocks/>
          </p:cNvSpPr>
          <p:nvPr/>
        </p:nvSpPr>
        <p:spPr>
          <a:xfrm>
            <a:off x="997227" y="4492488"/>
            <a:ext cx="4184374" cy="1285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002060"/>
                </a:solidFill>
              </a:rPr>
              <a:t>How?</a:t>
            </a:r>
          </a:p>
          <a:p>
            <a:r>
              <a:rPr lang="en-IN" dirty="0">
                <a:solidFill>
                  <a:srgbClr val="002060"/>
                </a:solidFill>
              </a:rPr>
              <a:t>Using different data visualization techniques in Python and draw hidden insights from the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1026" name="Picture 2" descr="Fifa logo PNG">
            <a:extLst>
              <a:ext uri="{FF2B5EF4-FFF2-40B4-BE49-F238E27FC236}">
                <a16:creationId xmlns:a16="http://schemas.microsoft.com/office/drawing/2014/main" id="{FD800ABD-0C93-4B17-90A3-FE25A178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789" y="1873526"/>
            <a:ext cx="4733984" cy="346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83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AF43-0226-492A-BB7B-F76C317A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351" y="238539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IMPORTATION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FC332-087B-4ADF-A45A-3A823C67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7" y="1594899"/>
            <a:ext cx="4559414" cy="4474597"/>
          </a:xfrm>
        </p:spPr>
        <p:txBody>
          <a:bodyPr>
            <a:normAutofit fontScale="92500" lnSpcReduction="10000"/>
          </a:bodyPr>
          <a:lstStyle/>
          <a:p>
            <a:r>
              <a:rPr lang="en-US" sz="1900" b="0" i="0" u="none" strike="noStrike" baseline="0" dirty="0">
                <a:solidFill>
                  <a:srgbClr val="002060"/>
                </a:solidFill>
                <a:latin typeface="LiberationSans"/>
              </a:rPr>
              <a:t>Import the dataset into Jupyter notebook by using libraries ( NumPy, pandas, seaborn and matplotlib).</a:t>
            </a:r>
          </a:p>
          <a:p>
            <a:r>
              <a:rPr lang="en-US" sz="1900" dirty="0">
                <a:solidFill>
                  <a:srgbClr val="002060"/>
                </a:solidFill>
                <a:latin typeface="LiberationSans"/>
              </a:rPr>
              <a:t>Dataset – Downloaded from Kaggle – Converted into csv format</a:t>
            </a:r>
          </a:p>
          <a:p>
            <a:r>
              <a:rPr lang="en-US" sz="1900" dirty="0">
                <a:solidFill>
                  <a:srgbClr val="002060"/>
                </a:solidFill>
                <a:latin typeface="LiberationSans"/>
              </a:rPr>
              <a:t>Data Cleaning Procedure:</a:t>
            </a:r>
          </a:p>
          <a:p>
            <a:pPr marL="445770" indent="-400050">
              <a:buFont typeface="+mj-lt"/>
              <a:buAutoNum type="romanLcPeriod"/>
            </a:pPr>
            <a:r>
              <a:rPr lang="en-US" sz="1900" dirty="0">
                <a:solidFill>
                  <a:srgbClr val="002060"/>
                </a:solidFill>
                <a:latin typeface="LiberationSans"/>
              </a:rPr>
              <a:t>Unwanted Columns are removed using drop function from pandas library.</a:t>
            </a:r>
          </a:p>
          <a:p>
            <a:pPr marL="445770" indent="-400050" algn="l">
              <a:buFont typeface="+mj-lt"/>
              <a:buAutoNum type="romanLcPeriod"/>
            </a:pPr>
            <a:r>
              <a:rPr lang="en-US" sz="1900" dirty="0">
                <a:solidFill>
                  <a:srgbClr val="002060"/>
                </a:solidFill>
                <a:latin typeface="LiberationSans"/>
              </a:rPr>
              <a:t>Unwanted Columns Names : </a:t>
            </a:r>
            <a:r>
              <a:rPr lang="en-IN" sz="1900" b="0" i="0" u="none" strike="noStrike" baseline="0" dirty="0">
                <a:solidFill>
                  <a:srgbClr val="002060"/>
                </a:solidFill>
                <a:latin typeface="LiberationMono"/>
              </a:rPr>
              <a:t>Club Logo', 'Potential’ ,'Jersey Number’, 'Photo’</a:t>
            </a:r>
            <a:r>
              <a:rPr lang="en-IN" sz="1900" dirty="0">
                <a:solidFill>
                  <a:srgbClr val="002060"/>
                </a:solidFill>
                <a:latin typeface="LiberationMono"/>
              </a:rPr>
              <a:t>,</a:t>
            </a:r>
            <a:r>
              <a:rPr lang="en-IN" sz="1900" b="0" i="0" u="none" strike="noStrike" baseline="0" dirty="0">
                <a:solidFill>
                  <a:srgbClr val="002060"/>
                </a:solidFill>
                <a:latin typeface="LiberationMono"/>
              </a:rPr>
              <a:t>’ Flag’, etc.</a:t>
            </a:r>
            <a:endParaRPr lang="en-IN" sz="1900" dirty="0">
              <a:solidFill>
                <a:srgbClr val="002060"/>
              </a:solidFill>
              <a:latin typeface="LiberationMono"/>
            </a:endParaRPr>
          </a:p>
          <a:p>
            <a:pPr algn="l"/>
            <a:r>
              <a:rPr lang="en-US" sz="1900" dirty="0">
                <a:solidFill>
                  <a:srgbClr val="002060"/>
                </a:solidFill>
                <a:latin typeface="LiberationSans"/>
              </a:rPr>
              <a:t> Pre-Cleaning Dataset Dimensions : </a:t>
            </a:r>
            <a:r>
              <a:rPr lang="en-IN" sz="1900" b="0" i="0" u="none" strike="noStrike" baseline="0" dirty="0">
                <a:solidFill>
                  <a:srgbClr val="002060"/>
                </a:solidFill>
                <a:latin typeface="LiberationSans"/>
              </a:rPr>
              <a:t>10153 rows × 89 columns</a:t>
            </a:r>
            <a:endParaRPr lang="en-US" sz="1900" dirty="0">
              <a:solidFill>
                <a:srgbClr val="002060"/>
              </a:solidFill>
              <a:latin typeface="LiberationSans"/>
            </a:endParaRPr>
          </a:p>
          <a:p>
            <a:r>
              <a:rPr lang="en-US" sz="1900" dirty="0">
                <a:solidFill>
                  <a:srgbClr val="002060"/>
                </a:solidFill>
                <a:latin typeface="LiberationSans"/>
              </a:rPr>
              <a:t>Post Cleaning Dataset Dimensions: </a:t>
            </a:r>
            <a:r>
              <a:rPr lang="en-IN" sz="1900" dirty="0">
                <a:solidFill>
                  <a:srgbClr val="002060"/>
                </a:solidFill>
                <a:latin typeface="LiberationSans"/>
              </a:rPr>
              <a:t>9991</a:t>
            </a:r>
            <a:r>
              <a:rPr lang="en-IN" sz="1900" b="0" i="0" u="none" strike="noStrike" baseline="0" dirty="0">
                <a:solidFill>
                  <a:srgbClr val="002060"/>
                </a:solidFill>
                <a:latin typeface="LiberationSans"/>
              </a:rPr>
              <a:t> rows × 44 columns</a:t>
            </a:r>
            <a:endParaRPr lang="en-US" sz="1900" dirty="0">
              <a:solidFill>
                <a:srgbClr val="002060"/>
              </a:solidFill>
              <a:latin typeface="LiberationSans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1C94E-D51C-45CB-B19E-74AD522A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32" y="1594899"/>
            <a:ext cx="6306469" cy="4315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2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E807-2A7D-4240-8ACF-0941A779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1637"/>
            <a:ext cx="10406575" cy="1356360"/>
          </a:xfrm>
        </p:spPr>
        <p:txBody>
          <a:bodyPr/>
          <a:lstStyle/>
          <a:p>
            <a:pPr algn="ctr"/>
            <a:r>
              <a:rPr lang="en-IN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3F9A7D-6548-43BA-99A6-67B233E62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845" y="1375116"/>
            <a:ext cx="4612826" cy="4870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22A945-CAC0-446A-9596-E70C8CF5218F}"/>
              </a:ext>
            </a:extLst>
          </p:cNvPr>
          <p:cNvCxnSpPr>
            <a:cxnSpLocks/>
          </p:cNvCxnSpPr>
          <p:nvPr/>
        </p:nvCxnSpPr>
        <p:spPr>
          <a:xfrm>
            <a:off x="960116" y="3545056"/>
            <a:ext cx="4413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A613C6-F116-4E66-AEB6-22E8180D46C9}"/>
              </a:ext>
            </a:extLst>
          </p:cNvPr>
          <p:cNvCxnSpPr>
            <a:cxnSpLocks/>
          </p:cNvCxnSpPr>
          <p:nvPr/>
        </p:nvCxnSpPr>
        <p:spPr>
          <a:xfrm>
            <a:off x="971838" y="3373897"/>
            <a:ext cx="4402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192476-FA4C-40DB-8DFB-3090CF975B22}"/>
              </a:ext>
            </a:extLst>
          </p:cNvPr>
          <p:cNvSpPr txBox="1"/>
          <p:nvPr/>
        </p:nvSpPr>
        <p:spPr>
          <a:xfrm>
            <a:off x="6096000" y="1774287"/>
            <a:ext cx="5538568" cy="407259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182880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1900" b="0" i="0" u="none" strike="noStrike" baseline="0">
                <a:solidFill>
                  <a:srgbClr val="002060"/>
                </a:solidFill>
                <a:latin typeface="LiberationSans"/>
              </a:defRPr>
            </a:lvl1pPr>
            <a:lvl2pPr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>
                <a:solidFill>
                  <a:schemeClr val="accent1"/>
                </a:solidFill>
              </a:defRPr>
            </a:lvl2pPr>
            <a:lvl3pPr marL="73152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>
                <a:solidFill>
                  <a:schemeClr val="accent1"/>
                </a:solidFill>
              </a:defRPr>
            </a:lvl3pPr>
            <a:lvl4pPr marL="100584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4pPr>
            <a:lvl5pPr marL="128016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5pPr>
            <a:lvl6pPr marL="16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6pPr>
            <a:lvl7pPr marL="19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7pPr>
            <a:lvl8pPr marL="22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8pPr>
            <a:lvl9pPr marL="2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Information about which columns have contained how many NON-NULL values, so that we can delete those rows of which contains NULL values.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dropped those rows which contain null values because our sample size is very large and dropping few rows wont affect our analysis.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Hence, we want to make all the columns of the same count (as Club column). </a:t>
            </a:r>
          </a:p>
        </p:txBody>
      </p:sp>
    </p:spTree>
    <p:extLst>
      <p:ext uri="{BB962C8B-B14F-4D97-AF65-F5344CB8AC3E}">
        <p14:creationId xmlns:p14="http://schemas.microsoft.com/office/powerpoint/2010/main" val="186501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3515-55B1-4FE4-9F24-2BBB2BA9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-15618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9A8F0C-4DDF-48A5-830B-A605E8A73C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4162" y="1340742"/>
            <a:ext cx="5340115" cy="3808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161B8-870D-4D9E-B48D-34BCD1F7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28" y="1340741"/>
            <a:ext cx="5187910" cy="3808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3A8EB3-C3A5-48C8-869B-AD9F3ABA5718}"/>
              </a:ext>
            </a:extLst>
          </p:cNvPr>
          <p:cNvSpPr txBox="1"/>
          <p:nvPr/>
        </p:nvSpPr>
        <p:spPr>
          <a:xfrm>
            <a:off x="876239" y="5347981"/>
            <a:ext cx="485595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Count of Nation Wise Players (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64B8D1-3DC4-4478-A911-1AC41D292314}"/>
              </a:ext>
            </a:extLst>
          </p:cNvPr>
          <p:cNvSpPr txBox="1"/>
          <p:nvPr/>
        </p:nvSpPr>
        <p:spPr>
          <a:xfrm>
            <a:off x="6701879" y="5347981"/>
            <a:ext cx="485595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Age Distribution of Players (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CountPlot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817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B8BCC-6FB8-4F0A-9BD7-3A8D4285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0" y="1351093"/>
            <a:ext cx="4595967" cy="3399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1A0FB-FF0A-4BBD-BBCA-22B5CE3D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00" y="1351093"/>
            <a:ext cx="6028705" cy="3399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33CE9-9F48-44C5-9EFF-CAE03A3206AA}"/>
              </a:ext>
            </a:extLst>
          </p:cNvPr>
          <p:cNvSpPr txBox="1"/>
          <p:nvPr/>
        </p:nvSpPr>
        <p:spPr>
          <a:xfrm>
            <a:off x="546033" y="5084280"/>
            <a:ext cx="485595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Height Distribution of Players (Histogram)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CFCE7-3FA8-48DC-9912-44935864077B}"/>
              </a:ext>
            </a:extLst>
          </p:cNvPr>
          <p:cNvSpPr txBox="1"/>
          <p:nvPr/>
        </p:nvSpPr>
        <p:spPr>
          <a:xfrm>
            <a:off x="6211972" y="5084280"/>
            <a:ext cx="485595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Representation Of Players In Different Positions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696F3-FC84-4C5F-9AAC-E568E736FBD4}"/>
              </a:ext>
            </a:extLst>
          </p:cNvPr>
          <p:cNvSpPr txBox="1"/>
          <p:nvPr/>
        </p:nvSpPr>
        <p:spPr>
          <a:xfrm>
            <a:off x="3046828" y="406661"/>
            <a:ext cx="6098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71302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BD84E-02DC-45AF-B597-2ED89C43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5" y="1294228"/>
            <a:ext cx="6070590" cy="4330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DB38A-A2E2-4E63-B6DF-98178017C44A}"/>
              </a:ext>
            </a:extLst>
          </p:cNvPr>
          <p:cNvSpPr txBox="1"/>
          <p:nvPr/>
        </p:nvSpPr>
        <p:spPr>
          <a:xfrm>
            <a:off x="3046828" y="406661"/>
            <a:ext cx="6098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DF85E-2DDA-4D5A-A3D9-8D277026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08" y="1294228"/>
            <a:ext cx="4366846" cy="4330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B935A-D95C-4341-A726-A285EAD158C6}"/>
              </a:ext>
            </a:extLst>
          </p:cNvPr>
          <p:cNvSpPr txBox="1"/>
          <p:nvPr/>
        </p:nvSpPr>
        <p:spPr>
          <a:xfrm>
            <a:off x="1001606" y="5805468"/>
            <a:ext cx="532174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Representation Of Players with Different Overall Ratings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0158C-EF60-4574-8D04-9DAB7589D347}"/>
              </a:ext>
            </a:extLst>
          </p:cNvPr>
          <p:cNvSpPr txBox="1"/>
          <p:nvPr/>
        </p:nvSpPr>
        <p:spPr>
          <a:xfrm>
            <a:off x="7456330" y="5805468"/>
            <a:ext cx="40714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Top 32 Football Clubs</a:t>
            </a:r>
          </a:p>
        </p:txBody>
      </p:sp>
    </p:spTree>
    <p:extLst>
      <p:ext uri="{BB962C8B-B14F-4D97-AF65-F5344CB8AC3E}">
        <p14:creationId xmlns:p14="http://schemas.microsoft.com/office/powerpoint/2010/main" val="344886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53A35AA-C1E9-4452-A565-273AB3EEC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51791"/>
            <a:ext cx="9875520" cy="1356360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DREAM TEAM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07047-3B42-4FFF-8CF3-41561952AEF3}"/>
              </a:ext>
            </a:extLst>
          </p:cNvPr>
          <p:cNvSpPr txBox="1"/>
          <p:nvPr/>
        </p:nvSpPr>
        <p:spPr>
          <a:xfrm>
            <a:off x="589009" y="1824485"/>
            <a:ext cx="585216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Criteria:</a:t>
            </a:r>
          </a:p>
          <a:p>
            <a:pPr algn="just"/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Goalkeeping Score: </a:t>
            </a:r>
            <a:r>
              <a:rPr lang="en-IN" sz="1800" b="0" i="0" u="none" strike="noStrike" baseline="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GKDiving</a:t>
            </a:r>
            <a:r>
              <a:rPr lang="en-IN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800" b="0" i="0" u="none" strike="noStrike" baseline="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GKHandling</a:t>
            </a:r>
            <a:r>
              <a:rPr lang="en-IN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800" b="0" i="0" u="none" strike="noStrike" baseline="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GKKicking</a:t>
            </a:r>
            <a:r>
              <a:rPr lang="en-IN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and </a:t>
            </a:r>
            <a:r>
              <a:rPr lang="en-IN" sz="1800" b="0" i="0" u="none" strike="noStrike" baseline="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GKReflexes</a:t>
            </a:r>
            <a:r>
              <a:rPr lang="en-IN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Striker Score: </a:t>
            </a:r>
            <a:r>
              <a:rPr lang="en-US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Finishing, Heading, Accuracy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Kick Accuracy, Sprint Speed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Defender Score: </a:t>
            </a:r>
            <a:r>
              <a:rPr lang="en-US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Crossing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Passing, </a:t>
            </a:r>
            <a:r>
              <a:rPr lang="en-US" sz="1800" b="0" i="0" u="none" strike="noStrike" baseline="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LongPassing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Acceleration, etc.</a:t>
            </a:r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Mid-Fielding Score: </a:t>
            </a:r>
            <a:r>
              <a:rPr lang="en-US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Volleys, Dribbling, Curve, </a:t>
            </a:r>
            <a:r>
              <a:rPr lang="en-US" sz="1800" b="1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Balance, etc.</a:t>
            </a:r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F254-E822-4931-9B61-8D2F37C6D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47" y="2189151"/>
            <a:ext cx="4713144" cy="32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3952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357</TotalTime>
  <Words>505</Words>
  <Application>Microsoft Macintosh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Biome Light (Body)</vt:lpstr>
      <vt:lpstr>Corbel</vt:lpstr>
      <vt:lpstr>LiberationMono</vt:lpstr>
      <vt:lpstr>LiberationSans</vt:lpstr>
      <vt:lpstr>Wingdings</vt:lpstr>
      <vt:lpstr>Basis</vt:lpstr>
      <vt:lpstr>PowerPoint Presentation</vt:lpstr>
      <vt:lpstr>CONTENT</vt:lpstr>
      <vt:lpstr>INTRODUCTION</vt:lpstr>
      <vt:lpstr>DATA IMPORTATION AND CLEANING</vt:lpstr>
      <vt:lpstr>DATA HANDLING</vt:lpstr>
      <vt:lpstr>EXPLORATORY ANALYSIS</vt:lpstr>
      <vt:lpstr>PowerPoint Presentation</vt:lpstr>
      <vt:lpstr>PowerPoint Presentation</vt:lpstr>
      <vt:lpstr>DREAM TEAM ANALYSIS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Sriparna Mukherjee</dc:creator>
  <cp:lastModifiedBy>Alate, Ruchita</cp:lastModifiedBy>
  <cp:revision>8</cp:revision>
  <dcterms:created xsi:type="dcterms:W3CDTF">2021-09-01T18:18:44Z</dcterms:created>
  <dcterms:modified xsi:type="dcterms:W3CDTF">2024-10-20T21:18:29Z</dcterms:modified>
</cp:coreProperties>
</file>